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handoutMasterIdLst>
    <p:handoutMasterId r:id="rId14"/>
  </p:handoutMasterIdLst>
  <p:sldIdLst>
    <p:sldId id="257" r:id="rId2"/>
    <p:sldId id="264" r:id="rId3"/>
    <p:sldId id="265" r:id="rId4"/>
    <p:sldId id="258" r:id="rId5"/>
    <p:sldId id="261" r:id="rId6"/>
    <p:sldId id="266" r:id="rId7"/>
    <p:sldId id="269" r:id="rId8"/>
    <p:sldId id="267" r:id="rId9"/>
    <p:sldId id="268" r:id="rId10"/>
    <p:sldId id="270" r:id="rId11"/>
    <p:sldId id="27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833">
          <p15:clr>
            <a:srgbClr val="A4A3A4"/>
          </p15:clr>
        </p15:guide>
        <p15:guide id="2" pos="28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E4FC"/>
    <a:srgbClr val="A9FF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31" autoAdjust="0"/>
  </p:normalViewPr>
  <p:slideViewPr>
    <p:cSldViewPr snapToGrid="0" snapToObjects="1" showGuides="1">
      <p:cViewPr>
        <p:scale>
          <a:sx n="60" d="100"/>
          <a:sy n="60" d="100"/>
        </p:scale>
        <p:origin x="-1456" y="-188"/>
      </p:cViewPr>
      <p:guideLst>
        <p:guide orient="horz" pos="3833"/>
        <p:guide pos="28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6F6F8-1548-6748-BBE8-9C504E00DEB9}" type="datetimeFigureOut">
              <a:rPr lang="en-US" smtClean="0"/>
              <a:t>2015-12-15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0E2D6-C0D5-E045-BE1E-29E3E4535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4AC-2863-C44D-81A4-3EAEFFD82E61}" type="datetimeFigureOut">
              <a:rPr lang="en-US" smtClean="0"/>
              <a:t>2015-12-15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D278-DF8F-FE49-961D-8CE4FAC00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872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4AC-2863-C44D-81A4-3EAEFFD82E61}" type="datetimeFigureOut">
              <a:rPr lang="en-US" smtClean="0"/>
              <a:t>2015-12-15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D278-DF8F-FE49-961D-8CE4FAC00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624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4AC-2863-C44D-81A4-3EAEFFD82E61}" type="datetimeFigureOut">
              <a:rPr lang="en-US" smtClean="0"/>
              <a:t>2015-12-15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D278-DF8F-FE49-961D-8CE4FAC00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42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4AC-2863-C44D-81A4-3EAEFFD82E61}" type="datetimeFigureOut">
              <a:rPr lang="en-US" smtClean="0"/>
              <a:t>2015-12-15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D278-DF8F-FE49-961D-8CE4FAC00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7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quema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6" name="Rectângulo 5"/>
          <p:cNvSpPr/>
          <p:nvPr userDrawn="1"/>
        </p:nvSpPr>
        <p:spPr>
          <a:xfrm>
            <a:off x="0" y="6155140"/>
            <a:ext cx="9144000" cy="7028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7" name="Picture 6" descr="Screen Shot 2015-06-28 at 22.03.5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30825" y="6302431"/>
            <a:ext cx="3797011" cy="555845"/>
          </a:xfrm>
          <a:prstGeom prst="rect">
            <a:avLst/>
          </a:prstGeom>
        </p:spPr>
      </p:pic>
      <p:pic>
        <p:nvPicPr>
          <p:cNvPr id="8" name="Picture 6" descr="Screen Shot 2015-06-28 at 22.03.59.pn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6464" y="6236119"/>
            <a:ext cx="4776788" cy="61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63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4AC-2863-C44D-81A4-3EAEFFD82E61}" type="datetimeFigureOut">
              <a:rPr lang="en-US" smtClean="0"/>
              <a:t>2015-12-15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0447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D278-DF8F-FE49-961D-8CE4FAC00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43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4AC-2863-C44D-81A4-3EAEFFD82E61}" type="datetimeFigureOut">
              <a:rPr lang="en-US" smtClean="0"/>
              <a:t>2015-12-15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D278-DF8F-FE49-961D-8CE4FAC00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75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4AC-2863-C44D-81A4-3EAEFFD82E61}" type="datetimeFigureOut">
              <a:rPr lang="en-US" smtClean="0"/>
              <a:t>2015-12-15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D278-DF8F-FE49-961D-8CE4FAC00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467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4AC-2863-C44D-81A4-3EAEFFD82E61}" type="datetimeFigureOut">
              <a:rPr lang="en-US" smtClean="0"/>
              <a:t>2015-12-15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D278-DF8F-FE49-961D-8CE4FAC00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7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4AC-2863-C44D-81A4-3EAEFFD82E61}" type="datetimeFigureOut">
              <a:rPr lang="en-US" smtClean="0"/>
              <a:t>2015-12-15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D278-DF8F-FE49-961D-8CE4FAC00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67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4AC-2863-C44D-81A4-3EAEFFD82E61}" type="datetimeFigureOut">
              <a:rPr lang="en-US" smtClean="0"/>
              <a:t>2015-12-15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D278-DF8F-FE49-961D-8CE4FAC00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4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4AC-2863-C44D-81A4-3EAEFFD82E61}" type="datetimeFigureOut">
              <a:rPr lang="en-US" smtClean="0"/>
              <a:t>2015-12-15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D278-DF8F-FE49-961D-8CE4FAC00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79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creen Shot 2015-06-29 at 16.06.58.png"/>
          <p:cNvPicPr>
            <a:picLocks noChangeAspect="1"/>
          </p:cNvPicPr>
          <p:nvPr userDrawn="1"/>
        </p:nvPicPr>
        <p:blipFill rotWithShape="1">
          <a:blip r:embed="rId14" cstate="print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8097" y="4177488"/>
            <a:ext cx="3862315" cy="217886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9368" y="274638"/>
            <a:ext cx="691743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4"/>
            <a:r>
              <a:rPr lang="pt-PT" dirty="0" err="1" smtClean="0"/>
              <a:t>Fifth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8C4AC-2863-C44D-81A4-3EAEFFD82E61}" type="datetimeFigureOut">
              <a:rPr lang="en-US" smtClean="0"/>
              <a:t>2015-12-15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4D278-DF8F-FE49-961D-8CE4FAC002D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OCP_FINAL.png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293929"/>
            <a:ext cx="1209303" cy="1123709"/>
          </a:xfrm>
          <a:prstGeom prst="rect">
            <a:avLst/>
          </a:prstGeom>
        </p:spPr>
      </p:pic>
      <p:pic>
        <p:nvPicPr>
          <p:cNvPr id="11" name="Picture 10" descr="Screen Shot 2015-06-29 at 16.06.58.png"/>
          <p:cNvPicPr>
            <a:picLocks noChangeAspect="1"/>
          </p:cNvPicPr>
          <p:nvPr userDrawn="1"/>
        </p:nvPicPr>
        <p:blipFill rotWithShape="1">
          <a:blip r:embed="rId16" cstate="print">
            <a:alphaModFix amt="3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29106" y="3539118"/>
            <a:ext cx="3657694" cy="2817232"/>
          </a:xfrm>
          <a:prstGeom prst="rect">
            <a:avLst/>
          </a:prstGeom>
        </p:spPr>
      </p:pic>
      <p:pic>
        <p:nvPicPr>
          <p:cNvPr id="12" name="Picture 6" descr="Screen Shot 2015-06-28 at 22.03.59.png"/>
          <p:cNvPicPr>
            <a:picLocks noChangeAspect="1"/>
          </p:cNvPicPr>
          <p:nvPr userDrawn="1"/>
        </p:nvPicPr>
        <p:blipFill rotWithShape="1"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16988" y="6204587"/>
            <a:ext cx="4776788" cy="611429"/>
          </a:xfrm>
          <a:prstGeom prst="rect">
            <a:avLst/>
          </a:prstGeom>
        </p:spPr>
      </p:pic>
      <p:pic>
        <p:nvPicPr>
          <p:cNvPr id="7" name="Picture 6" descr="Screen Shot 2015-06-28 at 22.03.59.png"/>
          <p:cNvPicPr>
            <a:picLocks noChangeAspect="1"/>
          </p:cNvPicPr>
          <p:nvPr userDrawn="1"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30819" y="137379"/>
            <a:ext cx="3797011" cy="555845"/>
          </a:xfrm>
          <a:prstGeom prst="rect">
            <a:avLst/>
          </a:prstGeom>
        </p:spPr>
      </p:pic>
      <p:pic>
        <p:nvPicPr>
          <p:cNvPr id="16" name="Picture 15" descr="Screen Shot 2015-06-28 at 22.19.56.png"/>
          <p:cNvPicPr>
            <a:picLocks noChangeAspect="1"/>
          </p:cNvPicPr>
          <p:nvPr userDrawn="1"/>
        </p:nvPicPr>
        <p:blipFill>
          <a:blip r:embed="rId19">
            <a:alphaModFix amt="7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716083"/>
            <a:ext cx="9144000" cy="42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54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885"/>
            <a:ext cx="9144000" cy="3092420"/>
          </a:xfrm>
          <a:prstGeom prst="rect">
            <a:avLst/>
          </a:prstGeom>
          <a:solidFill>
            <a:srgbClr val="AFE4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pic>
        <p:nvPicPr>
          <p:cNvPr id="27" name="Picture 26" descr="Screen Shot 2015-06-29 at 16.06.5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3104183"/>
            <a:ext cx="4715548" cy="3112768"/>
          </a:xfrm>
          <a:prstGeom prst="rect">
            <a:avLst/>
          </a:prstGeom>
        </p:spPr>
      </p:pic>
      <p:pic>
        <p:nvPicPr>
          <p:cNvPr id="28" name="Picture 27" descr="Screen Shot 2015-06-29 at 16.06.58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02604" y="3104183"/>
            <a:ext cx="4041396" cy="3112768"/>
          </a:xfrm>
          <a:prstGeom prst="rect">
            <a:avLst/>
          </a:prstGeom>
        </p:spPr>
      </p:pic>
      <p:pic>
        <p:nvPicPr>
          <p:cNvPr id="15" name="Picture 14" descr="Screen Shot 2015-06-28 at 22.19.56.png"/>
          <p:cNvPicPr>
            <a:picLocks noChangeAspect="1"/>
          </p:cNvPicPr>
          <p:nvPr/>
        </p:nvPicPr>
        <p:blipFill>
          <a:blip r:embed="rId4">
            <a:alphaModFix amt="7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104182"/>
            <a:ext cx="9144000" cy="3112769"/>
          </a:xfrm>
          <a:prstGeom prst="rect">
            <a:avLst/>
          </a:prstGeom>
        </p:spPr>
      </p:pic>
      <p:pic>
        <p:nvPicPr>
          <p:cNvPr id="8" name="Picture 7" descr="OCP_FINAL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5547" y="212297"/>
            <a:ext cx="3517812" cy="3268822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1513416" y="3908178"/>
            <a:ext cx="6761340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b="1" dirty="0" smtClean="0">
                <a:solidFill>
                  <a:schemeClr val="bg1"/>
                </a:solidFill>
              </a:rPr>
              <a:t>Presentation 10 December 2015</a:t>
            </a:r>
          </a:p>
          <a:p>
            <a:pPr algn="ctr">
              <a:lnSpc>
                <a:spcPct val="90000"/>
              </a:lnSpc>
            </a:pPr>
            <a:r>
              <a:rPr lang="en-US" sz="3200" b="1" dirty="0" smtClean="0">
                <a:solidFill>
                  <a:schemeClr val="bg1"/>
                </a:solidFill>
              </a:rPr>
              <a:t>Santa Maria, Sal</a:t>
            </a:r>
          </a:p>
          <a:p>
            <a:pPr algn="ctr">
              <a:lnSpc>
                <a:spcPct val="90000"/>
              </a:lnSpc>
            </a:pPr>
            <a:r>
              <a:rPr lang="en-US" sz="3200" b="1" dirty="0" smtClean="0">
                <a:solidFill>
                  <a:schemeClr val="bg1"/>
                </a:solidFill>
              </a:rPr>
              <a:t>(Foreign Property Rights Holders )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92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368" y="658460"/>
            <a:ext cx="6917431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Reserved Portion of Estate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75003" y="1586089"/>
            <a:ext cx="809326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400" dirty="0"/>
              <a:t>“</a:t>
            </a:r>
            <a:r>
              <a:rPr lang="en-GB" sz="2400" dirty="0" err="1"/>
              <a:t>Sucessao</a:t>
            </a:r>
            <a:r>
              <a:rPr lang="en-GB" sz="2400" dirty="0"/>
              <a:t> </a:t>
            </a:r>
            <a:r>
              <a:rPr lang="en-GB" sz="2400" dirty="0" err="1"/>
              <a:t>legitimária</a:t>
            </a:r>
            <a:r>
              <a:rPr lang="en-GB" sz="2400" dirty="0"/>
              <a:t>” – </a:t>
            </a:r>
            <a:r>
              <a:rPr lang="en-GB" sz="2400" dirty="0" smtClean="0"/>
              <a:t>CC 2081 </a:t>
            </a:r>
            <a:r>
              <a:rPr lang="en-GB" sz="2400" dirty="0" err="1" smtClean="0"/>
              <a:t>ss</a:t>
            </a:r>
            <a:r>
              <a:rPr lang="en-GB" sz="2400" dirty="0" smtClean="0"/>
              <a:t> - Reserved </a:t>
            </a:r>
            <a:r>
              <a:rPr lang="en-GB" sz="2400" dirty="0"/>
              <a:t>portion of decedent’s estate that must be given to certain people (with some exceptions), even if there exists a </a:t>
            </a:r>
            <a:r>
              <a:rPr lang="en-GB" sz="2400" dirty="0" smtClean="0"/>
              <a:t>will/testament: </a:t>
            </a:r>
          </a:p>
          <a:p>
            <a:pPr lvl="1">
              <a:spcBef>
                <a:spcPts val="1200"/>
              </a:spcBef>
            </a:pPr>
            <a:r>
              <a:rPr lang="en-GB" sz="2400" dirty="0" smtClean="0"/>
              <a:t>(</a:t>
            </a:r>
            <a:r>
              <a:rPr lang="en-GB" sz="2400" dirty="0"/>
              <a:t>a) if there are </a:t>
            </a:r>
            <a:r>
              <a:rPr lang="en-GB" sz="2400" dirty="0" smtClean="0"/>
              <a:t>children: </a:t>
            </a:r>
            <a:r>
              <a:rPr lang="en-GB" sz="2400" dirty="0"/>
              <a:t>50% of estate if there is one child or 2/3 of estate if there is 2 or more; </a:t>
            </a:r>
            <a:endParaRPr lang="en-GB" sz="2400" dirty="0" smtClean="0"/>
          </a:p>
          <a:p>
            <a:pPr lvl="1"/>
            <a:r>
              <a:rPr lang="en-GB" sz="2400" dirty="0" smtClean="0"/>
              <a:t>(b) if  no children, but spouse + </a:t>
            </a:r>
            <a:r>
              <a:rPr lang="en-GB" sz="2400" dirty="0" err="1" smtClean="0"/>
              <a:t>ascendentes</a:t>
            </a:r>
            <a:r>
              <a:rPr lang="en-GB" sz="2400" dirty="0" smtClean="0"/>
              <a:t>: 2/3 of estate; </a:t>
            </a:r>
          </a:p>
          <a:p>
            <a:pPr lvl="1"/>
            <a:r>
              <a:rPr lang="en-GB" sz="2400" dirty="0" smtClean="0"/>
              <a:t>(</a:t>
            </a:r>
            <a:r>
              <a:rPr lang="en-GB" sz="2400" dirty="0"/>
              <a:t>c) if no children, and no </a:t>
            </a:r>
            <a:r>
              <a:rPr lang="en-GB" sz="2400" dirty="0" err="1"/>
              <a:t>ascendentes</a:t>
            </a:r>
            <a:r>
              <a:rPr lang="en-GB" sz="2400" dirty="0"/>
              <a:t>, then spouse’s reserved portion is 50%; </a:t>
            </a:r>
            <a:endParaRPr lang="en-GB" sz="2400" dirty="0" smtClean="0"/>
          </a:p>
          <a:p>
            <a:pPr lvl="1"/>
            <a:r>
              <a:rPr lang="en-GB" sz="2400" dirty="0" smtClean="0"/>
              <a:t>(</a:t>
            </a:r>
            <a:r>
              <a:rPr lang="en-GB" sz="2400" dirty="0"/>
              <a:t>d) if no children, no spouse, but </a:t>
            </a:r>
            <a:r>
              <a:rPr lang="en-GB" sz="2400" dirty="0" err="1"/>
              <a:t>ascendentes</a:t>
            </a:r>
            <a:r>
              <a:rPr lang="en-GB" sz="2400" dirty="0"/>
              <a:t>: 50% if parents, or 1/3 if </a:t>
            </a:r>
            <a:r>
              <a:rPr lang="en-GB" sz="2400" dirty="0" smtClean="0"/>
              <a:t>the </a:t>
            </a:r>
            <a:r>
              <a:rPr lang="en-GB" sz="2400" dirty="0" err="1" smtClean="0"/>
              <a:t>ascendentes</a:t>
            </a:r>
            <a:r>
              <a:rPr lang="en-GB" sz="2400" dirty="0"/>
              <a:t> </a:t>
            </a:r>
            <a:r>
              <a:rPr lang="en-GB" sz="2400" dirty="0" smtClean="0"/>
              <a:t>are further </a:t>
            </a:r>
            <a:r>
              <a:rPr lang="en-GB" sz="2400" dirty="0"/>
              <a:t>removed.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42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368" y="978196"/>
            <a:ext cx="7130083" cy="144182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Intestate Succession (no will or testament) – Cabo Verde Law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93421" y="2303063"/>
            <a:ext cx="694909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Order of Succession (each level takes 100% of the available inheritance). CC 2016 ss</a:t>
            </a:r>
          </a:p>
          <a:p>
            <a:pPr marL="342900" indent="-342900">
              <a:buAutoNum type="alphaLcParenR"/>
            </a:pPr>
            <a:endParaRPr lang="pt-BR" dirty="0"/>
          </a:p>
          <a:p>
            <a:pPr marL="342900" indent="-342900">
              <a:buAutoNum type="alphaLcParenR"/>
            </a:pPr>
            <a:r>
              <a:rPr lang="pt-BR" sz="2400" dirty="0" smtClean="0"/>
              <a:t>Descendents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Spouse (50%) e ascendentes</a:t>
            </a:r>
            <a:r>
              <a:rPr lang="pt-BR" sz="2400" dirty="0"/>
              <a:t> </a:t>
            </a:r>
            <a:r>
              <a:rPr lang="pt-BR" sz="2400" dirty="0" smtClean="0"/>
              <a:t>(50%) 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Siblings and their descendent 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Outros </a:t>
            </a:r>
            <a:r>
              <a:rPr lang="pt-BR" sz="2400" dirty="0"/>
              <a:t>colaterais até o 4º grau; </a:t>
            </a:r>
          </a:p>
          <a:p>
            <a:pPr marL="342900" indent="-342900">
              <a:buAutoNum type="alphaLcParenR"/>
            </a:pPr>
            <a:r>
              <a:rPr lang="pt-BR" sz="2400" dirty="0"/>
              <a:t>S</a:t>
            </a:r>
            <a:r>
              <a:rPr lang="pt-BR" sz="2400" dirty="0" smtClean="0"/>
              <a:t>tate</a:t>
            </a:r>
          </a:p>
          <a:p>
            <a:pPr marL="342900" indent="-342900">
              <a:buAutoNum type="alphaLcParenR"/>
            </a:pPr>
            <a:endParaRPr lang="pt-BR" dirty="0"/>
          </a:p>
          <a:p>
            <a:pPr marL="342900" indent="-342900">
              <a:buAutoNum type="alphaLcParenR"/>
            </a:pPr>
            <a:endParaRPr lang="pt-BR" dirty="0" smtClean="0"/>
          </a:p>
          <a:p>
            <a:pPr marL="342900" indent="-342900">
              <a:buAutoNum type="alphaLcParenR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24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79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 smtClean="0"/>
              <a:t>MORE INFORMATION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http:// cadastropredial.gov.cv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/</a:t>
            </a:r>
            <a:r>
              <a:rPr lang="en-US" dirty="0" err="1"/>
              <a:t>cadastropredialcv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Linha</a:t>
            </a:r>
            <a:r>
              <a:rPr lang="en-US" dirty="0" smtClean="0"/>
              <a:t> </a:t>
            </a:r>
            <a:r>
              <a:rPr lang="en-US" dirty="0" err="1" smtClean="0"/>
              <a:t>verde</a:t>
            </a:r>
            <a:r>
              <a:rPr lang="en-US" dirty="0" smtClean="0"/>
              <a:t> Casa </a:t>
            </a:r>
            <a:r>
              <a:rPr lang="en-US" dirty="0" err="1" smtClean="0"/>
              <a:t>Cidadão</a:t>
            </a:r>
            <a:r>
              <a:rPr lang="en-US" dirty="0" smtClean="0"/>
              <a:t>: 8002008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885" y="3537652"/>
            <a:ext cx="452967" cy="452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14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890889" y="883122"/>
            <a:ext cx="5988756" cy="8215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l" defTabSz="914400" rtl="0">
              <a:spcBef>
                <a:spcPct val="0"/>
              </a:spcBef>
              <a:buSzPct val="25000"/>
            </a:pPr>
            <a:r>
              <a:rPr lang="pt-PT" sz="3600" kern="120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What is the Cadastro Predial?</a:t>
            </a:r>
            <a:r>
              <a:rPr lang="pt-PT" sz="4000" kern="120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endParaRPr lang="pt-PT" sz="4000" kern="12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Marcador de Posição do Texto 2"/>
          <p:cNvSpPr txBox="1">
            <a:spLocks/>
          </p:cNvSpPr>
          <p:nvPr/>
        </p:nvSpPr>
        <p:spPr>
          <a:xfrm>
            <a:off x="547511" y="1789056"/>
            <a:ext cx="8229600" cy="3573166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dirty="0" smtClean="0"/>
              <a:t>Unifies and harmonizes existing registries: </a:t>
            </a:r>
          </a:p>
          <a:p>
            <a:pPr lvl="1"/>
            <a:r>
              <a:rPr lang="pt-PT" dirty="0" smtClean="0"/>
              <a:t>municipal “matriz” (tax)</a:t>
            </a:r>
          </a:p>
          <a:p>
            <a:pPr lvl="1"/>
            <a:r>
              <a:rPr lang="pt-PT" dirty="0" smtClean="0"/>
              <a:t>“registro predial” (real estate legal ownership registry) of the Ministry of Justice, national government. Previously not required. </a:t>
            </a:r>
          </a:p>
          <a:p>
            <a:r>
              <a:rPr lang="pt-PT" dirty="0" smtClean="0"/>
              <a:t>Combines spatial information (parcel borders) with Legal Rights Information</a:t>
            </a:r>
          </a:p>
          <a:p>
            <a:r>
              <a:rPr lang="pt-PT" dirty="0" smtClean="0"/>
              <a:t>Registo Predial will become obligatory</a:t>
            </a:r>
          </a:p>
        </p:txBody>
      </p:sp>
    </p:spTree>
    <p:extLst>
      <p:ext uri="{BB962C8B-B14F-4D97-AF65-F5344CB8AC3E}">
        <p14:creationId xmlns:p14="http://schemas.microsoft.com/office/powerpoint/2010/main" val="183617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931344" y="788228"/>
            <a:ext cx="7049911" cy="797806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 smtClean="0">
                <a:solidFill>
                  <a:srgbClr val="0070C0"/>
                </a:solidFill>
              </a:rPr>
              <a:t>What is </a:t>
            </a:r>
            <a:r>
              <a:rPr lang="pt-PT" sz="3200" i="1" dirty="0" smtClean="0">
                <a:solidFill>
                  <a:srgbClr val="0070C0"/>
                </a:solidFill>
              </a:rPr>
              <a:t>Operação de Cadastro Predial?</a:t>
            </a:r>
            <a:endParaRPr lang="pt-PT" sz="3200" i="1" dirty="0">
              <a:solidFill>
                <a:srgbClr val="0070C0"/>
              </a:solidFill>
            </a:endParaRPr>
          </a:p>
        </p:txBody>
      </p:sp>
      <p:sp>
        <p:nvSpPr>
          <p:cNvPr id="3" name="Marcador de Posição de Conteúdo 2"/>
          <p:cNvSpPr txBox="1">
            <a:spLocks/>
          </p:cNvSpPr>
          <p:nvPr/>
        </p:nvSpPr>
        <p:spPr>
          <a:xfrm>
            <a:off x="496712" y="1586034"/>
            <a:ext cx="8179744" cy="413732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§"/>
            </a:pPr>
            <a:r>
              <a:rPr lang="pt-PT" sz="2800" dirty="0" smtClean="0"/>
              <a:t>Parcel by parcel, house by house, survey (started in Espargos, now also in Santa Maria)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PT" sz="2800" dirty="0" smtClean="0"/>
              <a:t>Take physical measurements of ground parcel (N/A for a condo unit, for which only the “parcela mãe” is measures)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PT" sz="2800" dirty="0" smtClean="0"/>
              <a:t>Collect ownership and related documents (including ID, NIF, marriage documents)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PT" sz="2800" dirty="0" smtClean="0"/>
              <a:t>Secondary rights (concession, surface rights, etc.) as well as “Direito de Propriedade”</a:t>
            </a:r>
          </a:p>
          <a:p>
            <a:pPr marL="0" indent="0" algn="just">
              <a:buFont typeface="Arial"/>
              <a:buNone/>
            </a:pPr>
            <a:endParaRPr lang="pt-PT" dirty="0" smtClean="0"/>
          </a:p>
          <a:p>
            <a:pPr marL="0" indent="0" algn="just">
              <a:buFont typeface="Arial"/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59419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Shot 2015-12-02 at 01.30.3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6684" y="4609560"/>
            <a:ext cx="762000" cy="762000"/>
          </a:xfrm>
          <a:prstGeom prst="rect">
            <a:avLst/>
          </a:prstGeom>
        </p:spPr>
      </p:pic>
      <p:pic>
        <p:nvPicPr>
          <p:cNvPr id="9" name="Picture 8" descr="Screen Shot 2015-12-02 at 01.30.2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6684" y="3795400"/>
            <a:ext cx="762000" cy="762000"/>
          </a:xfrm>
          <a:prstGeom prst="rect">
            <a:avLst/>
          </a:prstGeom>
        </p:spPr>
      </p:pic>
      <p:pic>
        <p:nvPicPr>
          <p:cNvPr id="10" name="Picture 9" descr="Screen Shot 2015-12-02 at 01.30.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6684" y="2981239"/>
            <a:ext cx="762000" cy="762000"/>
          </a:xfrm>
          <a:prstGeom prst="rect">
            <a:avLst/>
          </a:prstGeom>
        </p:spPr>
      </p:pic>
      <p:pic>
        <p:nvPicPr>
          <p:cNvPr id="11" name="Picture 10" descr="Screen Shot 2015-12-02 at 01.29.21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6684" y="2167078"/>
            <a:ext cx="762000" cy="762000"/>
          </a:xfrm>
          <a:prstGeom prst="rect">
            <a:avLst/>
          </a:prstGeom>
        </p:spPr>
      </p:pic>
      <p:pic>
        <p:nvPicPr>
          <p:cNvPr id="12" name="Picture 11" descr="Screen Shot 2015-12-02 at 01.29.0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6684" y="1352917"/>
            <a:ext cx="762000" cy="762000"/>
          </a:xfrm>
          <a:prstGeom prst="rect">
            <a:avLst/>
          </a:prstGeom>
        </p:spPr>
      </p:pic>
      <p:pic>
        <p:nvPicPr>
          <p:cNvPr id="13" name="Picture 12" descr="Screen Shot 2015-12-02 at 01.28.51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6684" y="538756"/>
            <a:ext cx="762000" cy="762000"/>
          </a:xfrm>
          <a:prstGeom prst="rect">
            <a:avLst/>
          </a:prstGeom>
        </p:spPr>
      </p:pic>
      <p:sp>
        <p:nvSpPr>
          <p:cNvPr id="14" name="Rectangular Callout 13"/>
          <p:cNvSpPr/>
          <p:nvPr/>
        </p:nvSpPr>
        <p:spPr>
          <a:xfrm>
            <a:off x="2010769" y="432931"/>
            <a:ext cx="2022527" cy="637069"/>
          </a:xfrm>
          <a:prstGeom prst="wedgeRectCallout">
            <a:avLst>
              <a:gd name="adj1" fmla="val 59960"/>
              <a:gd name="adj2" fmla="val 22826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Official Notice of Start of OCP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2010769" y="2079184"/>
            <a:ext cx="2022527" cy="637069"/>
          </a:xfrm>
          <a:prstGeom prst="wedgeRectCallout">
            <a:avLst>
              <a:gd name="adj1" fmla="val 59960"/>
              <a:gd name="adj2" fmla="val 22826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CARACTERIZAÇÃO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PROVISÓRIA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Rectangular Callout 15"/>
          <p:cNvSpPr/>
          <p:nvPr/>
        </p:nvSpPr>
        <p:spPr>
          <a:xfrm>
            <a:off x="2010769" y="3743239"/>
            <a:ext cx="1939749" cy="637069"/>
          </a:xfrm>
          <a:prstGeom prst="wedgeRectCallout">
            <a:avLst>
              <a:gd name="adj1" fmla="val 59960"/>
              <a:gd name="adj2" fmla="val 22826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CARACTERIZAÇÃO DEFINITIVA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" name="Rectangular Callout 16"/>
          <p:cNvSpPr/>
          <p:nvPr/>
        </p:nvSpPr>
        <p:spPr>
          <a:xfrm flipH="1">
            <a:off x="5144045" y="1306145"/>
            <a:ext cx="2316963" cy="637069"/>
          </a:xfrm>
          <a:prstGeom prst="wedgeRectCallout">
            <a:avLst>
              <a:gd name="adj1" fmla="val 59960"/>
              <a:gd name="adj2" fmla="val 22826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Field Data Collection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angular Callout 19"/>
          <p:cNvSpPr/>
          <p:nvPr/>
        </p:nvSpPr>
        <p:spPr>
          <a:xfrm flipH="1">
            <a:off x="5175794" y="2896445"/>
            <a:ext cx="2316964" cy="637069"/>
          </a:xfrm>
          <a:prstGeom prst="wedgeRectCallout">
            <a:avLst>
              <a:gd name="adj1" fmla="val 59960"/>
              <a:gd name="adj2" fmla="val 22826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EXPOSIÇÃO E CONSULTA PÚBLICA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Rectangular Callout 20"/>
          <p:cNvSpPr/>
          <p:nvPr/>
        </p:nvSpPr>
        <p:spPr>
          <a:xfrm flipH="1">
            <a:off x="5091126" y="4557400"/>
            <a:ext cx="2475955" cy="814160"/>
          </a:xfrm>
          <a:prstGeom prst="wedgeRectCallout">
            <a:avLst>
              <a:gd name="adj1" fmla="val 59960"/>
              <a:gd name="adj2" fmla="val 22826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INJECÇÃO CADASTRO E REGISTO PREDIAL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88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3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3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3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1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ular Callout 1"/>
          <p:cNvSpPr/>
          <p:nvPr/>
        </p:nvSpPr>
        <p:spPr>
          <a:xfrm flipH="1">
            <a:off x="6376931" y="1685640"/>
            <a:ext cx="2151105" cy="637069"/>
          </a:xfrm>
          <a:prstGeom prst="wedgeRectCallout">
            <a:avLst>
              <a:gd name="adj1" fmla="val 20713"/>
              <a:gd name="adj2" fmla="val 75987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MAPA </a:t>
            </a:r>
          </a:p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(PARCELAS / LOTES)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 flipH="1">
            <a:off x="3534509" y="1685640"/>
            <a:ext cx="2022527" cy="637069"/>
          </a:xfrm>
          <a:prstGeom prst="wedgeRectCallout">
            <a:avLst>
              <a:gd name="adj1" fmla="val 20713"/>
              <a:gd name="adj2" fmla="val 75987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LISTA PRÉDIOS (CARACTERIZAÇÃO)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 flipH="1">
            <a:off x="692085" y="1685640"/>
            <a:ext cx="2022527" cy="637069"/>
          </a:xfrm>
          <a:prstGeom prst="wedgeRectCallout">
            <a:avLst>
              <a:gd name="adj1" fmla="val 20713"/>
              <a:gd name="adj2" fmla="val 75987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LISTA NOMES</a:t>
            </a:r>
          </a:p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(TITULARES)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miley Face 6"/>
          <p:cNvSpPr/>
          <p:nvPr/>
        </p:nvSpPr>
        <p:spPr>
          <a:xfrm>
            <a:off x="968376" y="2629958"/>
            <a:ext cx="539750" cy="539750"/>
          </a:xfrm>
          <a:prstGeom prst="smileyFac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2095500" y="2566458"/>
            <a:ext cx="518583" cy="592667"/>
            <a:chOff x="2095500" y="2566458"/>
            <a:chExt cx="518583" cy="592667"/>
          </a:xfrm>
        </p:grpSpPr>
        <p:sp>
          <p:nvSpPr>
            <p:cNvPr id="13" name="Snip Same Side Corner Rectangle 12"/>
            <p:cNvSpPr/>
            <p:nvPr/>
          </p:nvSpPr>
          <p:spPr>
            <a:xfrm>
              <a:off x="2095500" y="2566458"/>
              <a:ext cx="518583" cy="592667"/>
            </a:xfrm>
            <a:prstGeom prst="snip2SameRect">
              <a:avLst>
                <a:gd name="adj1" fmla="val 48096"/>
                <a:gd name="adj2" fmla="val 0"/>
              </a:avLst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211917" y="2873375"/>
              <a:ext cx="127000" cy="285750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417233" y="2873375"/>
              <a:ext cx="127000" cy="142875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>
            <a:off x="1651002" y="2873375"/>
            <a:ext cx="3069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3888306" y="2566458"/>
            <a:ext cx="518583" cy="592667"/>
            <a:chOff x="2095500" y="2566458"/>
            <a:chExt cx="518583" cy="592667"/>
          </a:xfrm>
        </p:grpSpPr>
        <p:sp>
          <p:nvSpPr>
            <p:cNvPr id="22" name="Snip Same Side Corner Rectangle 21"/>
            <p:cNvSpPr/>
            <p:nvPr/>
          </p:nvSpPr>
          <p:spPr>
            <a:xfrm>
              <a:off x="2095500" y="2566458"/>
              <a:ext cx="518583" cy="592667"/>
            </a:xfrm>
            <a:prstGeom prst="snip2SameRect">
              <a:avLst>
                <a:gd name="adj1" fmla="val 48096"/>
                <a:gd name="adj2" fmla="val 0"/>
              </a:avLst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211917" y="2873375"/>
              <a:ext cx="127000" cy="285750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417233" y="2873375"/>
              <a:ext cx="127000" cy="142875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Smiley Face 24"/>
          <p:cNvSpPr/>
          <p:nvPr/>
        </p:nvSpPr>
        <p:spPr>
          <a:xfrm>
            <a:off x="4920192" y="2603500"/>
            <a:ext cx="539750" cy="539750"/>
          </a:xfrm>
          <a:prstGeom prst="smileyFac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525963" y="2873375"/>
            <a:ext cx="3069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525963" y="3274474"/>
            <a:ext cx="311154" cy="2487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946637" y="3274474"/>
            <a:ext cx="535516" cy="497401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123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750037" y="2767549"/>
            <a:ext cx="535516" cy="497401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123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378673" y="2767549"/>
            <a:ext cx="535516" cy="49740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456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378673" y="3315741"/>
            <a:ext cx="535516" cy="49740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345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750037" y="3324183"/>
            <a:ext cx="535516" cy="49740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012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992521" y="2766424"/>
            <a:ext cx="535516" cy="49740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789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992521" y="3324183"/>
            <a:ext cx="535516" cy="49740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678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6" name="Title 35"/>
          <p:cNvSpPr>
            <a:spLocks noGrp="1"/>
          </p:cNvSpPr>
          <p:nvPr>
            <p:ph type="title"/>
          </p:nvPr>
        </p:nvSpPr>
        <p:spPr>
          <a:xfrm>
            <a:off x="1957918" y="591500"/>
            <a:ext cx="6917431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Consulta</a:t>
            </a:r>
            <a:r>
              <a:rPr lang="en-US" dirty="0" smtClean="0"/>
              <a:t> </a:t>
            </a:r>
            <a:r>
              <a:rPr lang="en-US" dirty="0" err="1" smtClean="0"/>
              <a:t>Pública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657893" y="3264950"/>
            <a:ext cx="311154" cy="2487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078567" y="3264950"/>
            <a:ext cx="535516" cy="497401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123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0" name="Picture 39" descr="IMG_3010 (1)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94" b="21025"/>
          <a:stretch/>
        </p:blipFill>
        <p:spPr>
          <a:xfrm flipH="1">
            <a:off x="2848018" y="3958167"/>
            <a:ext cx="3528913" cy="15980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48402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6124" y="460021"/>
            <a:ext cx="6917431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Marital Property Regimes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61245" y="1603021"/>
            <a:ext cx="847231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Cabo Verde law looks to apply the law of the nationalities of the couple. CC Art 52(1).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If the nationalities are the same, then marital law of that nation applies.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If the couple is of different nationalities, Cabo Verde law looks to the law of the domicile/residence of the couple. CC Art 52(2)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Not </a:t>
            </a:r>
            <a:r>
              <a:rPr lang="en-GB" sz="2400" dirty="0"/>
              <a:t>a critical fact where couple is </a:t>
            </a:r>
            <a:r>
              <a:rPr lang="en-GB" sz="2400" dirty="0" smtClean="0"/>
              <a:t>married.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err="1" smtClean="0"/>
              <a:t>Uni</a:t>
            </a:r>
            <a:r>
              <a:rPr lang="pt-PT" sz="2400" dirty="0" smtClean="0"/>
              <a:t>ã</a:t>
            </a:r>
            <a:r>
              <a:rPr lang="en-GB" sz="2400" dirty="0" smtClean="0"/>
              <a:t>o de facto (non-married couples living together). Cabo Verde law will apply if couple are of different nationalities and they live in Cabo Verde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225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368" y="408005"/>
            <a:ext cx="6917431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Scenarios – Marital Property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87865" y="1474081"/>
            <a:ext cx="839893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English citizens (married) living in Sal. Property acquired after marriage; documentations exists is in name of one of them. Presumption:  </a:t>
            </a:r>
            <a:r>
              <a:rPr lang="en-GB" sz="2400" u="sng" dirty="0" smtClean="0"/>
              <a:t>not</a:t>
            </a:r>
            <a:r>
              <a:rPr lang="en-GB" sz="2400" dirty="0" smtClean="0"/>
              <a:t> common property. Same for Americans (with few exceptions).  If both citizens of the same civil law country </a:t>
            </a:r>
            <a:r>
              <a:rPr lang="en-GB" sz="2400" dirty="0"/>
              <a:t>(</a:t>
            </a:r>
            <a:r>
              <a:rPr lang="en-GB" sz="2400" dirty="0" smtClean="0"/>
              <a:t>such as Spain, Italy) presumption would be the opposite.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Foreigner married to Cabo </a:t>
            </a:r>
            <a:r>
              <a:rPr lang="en-GB" sz="2400" dirty="0" err="1" smtClean="0"/>
              <a:t>Verdian</a:t>
            </a:r>
            <a:r>
              <a:rPr lang="en-GB" sz="2400" dirty="0"/>
              <a:t>.</a:t>
            </a:r>
            <a:r>
              <a:rPr lang="en-GB" sz="2400" dirty="0" smtClean="0"/>
              <a:t> Property regime will depend on their residence. If living in Sal/Cabo Verde, presumption will be common property. But if living in England, America: separate property (unless of course documents are already in both names).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16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813" y="816139"/>
            <a:ext cx="6149786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Inheritance (Succession)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0577" y="1560360"/>
            <a:ext cx="84858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 smtClean="0"/>
              <a:t>By will/testament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 smtClean="0"/>
              <a:t>Intestate (no will</a:t>
            </a:r>
            <a:r>
              <a:rPr lang="en-GB" sz="2800" b="1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514350" indent="-514350">
              <a:buFont typeface="+mj-lt"/>
              <a:buAutoNum type="romanUcPeriod"/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Cabo Verde law refers succession/inheritance to the law of the nationality of the deceased (CC Art. 60)</a:t>
            </a:r>
          </a:p>
          <a:p>
            <a:pPr marL="514350" indent="-514350">
              <a:buFont typeface="+mj-lt"/>
              <a:buAutoNum type="romanUcPeriod"/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The foreign law of the deceased’s nationality may refer the question back to Cabo Verde law (if, for example, that law defers to the physical location of the real property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).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romanUcPeriod"/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Testament/Will may be executed in Cabo Verde</a:t>
            </a:r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11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834" y="368363"/>
            <a:ext cx="6527965" cy="933272"/>
          </a:xfrm>
        </p:spPr>
        <p:txBody>
          <a:bodyPr>
            <a:normAutofit/>
          </a:bodyPr>
          <a:lstStyle/>
          <a:p>
            <a:r>
              <a:rPr lang="en-GB" dirty="0" smtClean="0"/>
              <a:t>Scenarios – Inheritance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497482"/>
            <a:ext cx="914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If </a:t>
            </a:r>
            <a:r>
              <a:rPr lang="en-GB" sz="2400" dirty="0" smtClean="0"/>
              <a:t>deceased was married</a:t>
            </a:r>
            <a:r>
              <a:rPr lang="en-GB" sz="2400" dirty="0" smtClean="0"/>
              <a:t>, then first apply marital property regime law to determine if any property held in </a:t>
            </a:r>
            <a:r>
              <a:rPr lang="en-GB" sz="2400" dirty="0" smtClean="0"/>
              <a:t>the name </a:t>
            </a:r>
            <a:r>
              <a:rPr lang="en-GB" sz="2400" dirty="0" smtClean="0"/>
              <a:t>of deceased </a:t>
            </a:r>
            <a:r>
              <a:rPr lang="en-GB" sz="2400" i="1" dirty="0" smtClean="0"/>
              <a:t>actually belonged to </a:t>
            </a:r>
            <a:r>
              <a:rPr lang="en-GB" sz="2400" i="1" dirty="0" smtClean="0"/>
              <a:t>the spouse </a:t>
            </a:r>
            <a:r>
              <a:rPr lang="en-GB" sz="2400" i="1" dirty="0" smtClean="0"/>
              <a:t>prior to death of titleholder</a:t>
            </a:r>
            <a:r>
              <a:rPr lang="en-GB" sz="2400" dirty="0" smtClean="0"/>
              <a:t>. Then apply inheritance rules</a:t>
            </a:r>
            <a:r>
              <a:rPr lang="en-GB" sz="24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For a </a:t>
            </a:r>
            <a:r>
              <a:rPr lang="en-GB" sz="2400" dirty="0"/>
              <a:t>f</a:t>
            </a:r>
            <a:r>
              <a:rPr lang="en-GB" sz="2400" dirty="0" smtClean="0"/>
              <a:t>oreign </a:t>
            </a:r>
            <a:r>
              <a:rPr lang="en-GB" sz="2400" dirty="0"/>
              <a:t>c</a:t>
            </a:r>
            <a:r>
              <a:rPr lang="en-GB" sz="2400" dirty="0" smtClean="0"/>
              <a:t>itizen who holds property in Sal, </a:t>
            </a:r>
            <a:r>
              <a:rPr lang="en-GB" sz="2400" dirty="0"/>
              <a:t>p</a:t>
            </a:r>
            <a:r>
              <a:rPr lang="en-GB" sz="2400" dirty="0" smtClean="0"/>
              <a:t>roperty </a:t>
            </a:r>
            <a:r>
              <a:rPr lang="en-GB" sz="2400" dirty="0" smtClean="0"/>
              <a:t>may be subject to Cabo Verde inheritance law (including mandatory set-aside portion), depending on whether that nation’s law refers question back to Cabo Verde </a:t>
            </a:r>
            <a:r>
              <a:rPr lang="en-GB" sz="2400" dirty="0" smtClean="0"/>
              <a:t>law. This could apply to both intestate succession, as well as cases where a will exists. (</a:t>
            </a:r>
            <a:r>
              <a:rPr lang="en-GB" sz="2400" dirty="0" smtClean="0"/>
              <a:t>There </a:t>
            </a:r>
            <a:r>
              <a:rPr lang="en-GB" sz="2400" dirty="0"/>
              <a:t>may also be </a:t>
            </a:r>
            <a:r>
              <a:rPr lang="en-GB" sz="2400" dirty="0" smtClean="0"/>
              <a:t>“Double Devolution” or “Double </a:t>
            </a:r>
            <a:r>
              <a:rPr lang="en-GB" sz="2400" dirty="0" err="1" smtClean="0"/>
              <a:t>Renvoi</a:t>
            </a:r>
            <a:r>
              <a:rPr lang="en-GB" sz="2400" dirty="0" smtClean="0"/>
              <a:t>” </a:t>
            </a:r>
            <a:r>
              <a:rPr lang="en-GB" sz="2400" dirty="0"/>
              <a:t>where substantive rule to be applied is referred back </a:t>
            </a:r>
            <a:r>
              <a:rPr lang="en-GB" sz="2400" dirty="0" smtClean="0"/>
              <a:t>yet again </a:t>
            </a:r>
            <a:r>
              <a:rPr lang="en-GB" sz="2400" dirty="0"/>
              <a:t>to </a:t>
            </a:r>
            <a:r>
              <a:rPr lang="en-GB" sz="2400" dirty="0" smtClean="0"/>
              <a:t>the rule </a:t>
            </a:r>
            <a:r>
              <a:rPr lang="en-GB" sz="2400" dirty="0"/>
              <a:t>of the foreign </a:t>
            </a:r>
            <a:r>
              <a:rPr lang="en-GB" sz="2400" dirty="0" smtClean="0"/>
              <a:t>nation). 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47494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2309</TotalTime>
  <Words>810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Consulta Pública</vt:lpstr>
      <vt:lpstr>Marital Property Regimes</vt:lpstr>
      <vt:lpstr>Scenarios – Marital Property </vt:lpstr>
      <vt:lpstr>Inheritance (Succession) </vt:lpstr>
      <vt:lpstr>Scenarios – Inheritance</vt:lpstr>
      <vt:lpstr>Reserved Portion of Estate </vt:lpstr>
      <vt:lpstr>Intestate Succession (no will or testament) – Cabo Verde Law  </vt:lpstr>
      <vt:lpstr>PowerPoint Presentation</vt:lpstr>
    </vt:vector>
  </TitlesOfParts>
  <Company>Prime Consulting 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Paulo Noel Martins</dc:creator>
  <cp:lastModifiedBy>Ian Rose</cp:lastModifiedBy>
  <cp:revision>114</cp:revision>
  <cp:lastPrinted>2015-06-29T09:38:57Z</cp:lastPrinted>
  <dcterms:created xsi:type="dcterms:W3CDTF">2015-06-28T22:39:55Z</dcterms:created>
  <dcterms:modified xsi:type="dcterms:W3CDTF">2015-12-15T16:25:39Z</dcterms:modified>
</cp:coreProperties>
</file>